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0" r:id="rId3"/>
    <p:sldId id="259" r:id="rId4"/>
    <p:sldId id="258" r:id="rId5"/>
    <p:sldId id="260" r:id="rId6"/>
    <p:sldId id="262" r:id="rId7"/>
    <p:sldId id="261" r:id="rId8"/>
    <p:sldId id="266" r:id="rId9"/>
    <p:sldId id="272" r:id="rId10"/>
    <p:sldId id="275" r:id="rId11"/>
    <p:sldId id="273" r:id="rId1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11FED37-B17B-4048-90D6-DDF21C820DB2}">
          <p14:sldIdLst>
            <p14:sldId id="257"/>
            <p14:sldId id="270"/>
            <p14:sldId id="259"/>
            <p14:sldId id="258"/>
            <p14:sldId id="260"/>
            <p14:sldId id="262"/>
            <p14:sldId id="261"/>
            <p14:sldId id="266"/>
            <p14:sldId id="272"/>
            <p14:sldId id="275"/>
            <p14:sldId id="273"/>
          </p14:sldIdLst>
        </p14:section>
        <p14:section name="Abschnitt ohne Titel" id="{984CE077-4EBF-4229-B535-72111919A24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35" autoAdjust="0"/>
  </p:normalViewPr>
  <p:slideViewPr>
    <p:cSldViewPr>
      <p:cViewPr varScale="1">
        <p:scale>
          <a:sx n="74" d="100"/>
          <a:sy n="74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2C29-D3A4-42B1-B753-D9668FF5304F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5BBD6-5DFB-428C-9C23-866D174F35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3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9323" y="2395911"/>
            <a:ext cx="7990325" cy="576064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9323" y="3284984"/>
            <a:ext cx="6400800" cy="864096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323528" y="762084"/>
            <a:ext cx="8363272" cy="2621"/>
          </a:xfrm>
          <a:prstGeom prst="line">
            <a:avLst/>
          </a:prstGeom>
          <a:ln w="5715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467544" y="6237312"/>
            <a:ext cx="8371656" cy="0"/>
          </a:xfrm>
          <a:prstGeom prst="line">
            <a:avLst/>
          </a:prstGeom>
          <a:ln w="5715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D:\Daten\Christine\Klöber KASSEL 2014\aktuelle Mandanten 0903\Hauswirtschaft 4.0\DHWiR\Marketing\DHWiR_Logo_RGB-_ohne-ev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8720"/>
            <a:ext cx="5875094" cy="1118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54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446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92088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3563888" y="6237312"/>
            <a:ext cx="5112568" cy="0"/>
          </a:xfrm>
          <a:prstGeom prst="line">
            <a:avLst/>
          </a:prstGeom>
          <a:ln w="5715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457200" y="1052512"/>
            <a:ext cx="8229600" cy="459328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562426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Jahrestagung dgh Stuttgart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Grafik 10" descr="D:\Daten\Christine\Klöber KASSEL 2014\aktuelle Mandanten 0903\Hauswirtschaft 4.0\DHWiR\Marketing\DHWiR_Logo_RGB-_ohne-ev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42817"/>
            <a:ext cx="3025140" cy="575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41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14692" cy="43204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5696272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Jahrestagung dgh Stuttgart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Grafik 5" descr="D:\Daten\Christine\Klöber KASSEL 2014\aktuelle Mandanten 0903\Hauswirtschaft 4.0\DHWiR\Marketing\DHWiR_Logo_RGB-_ohne-ev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679"/>
            <a:ext cx="2016626" cy="383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46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Jahrestagung dgh Stuttgart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12576" y="1340768"/>
            <a:ext cx="7543800" cy="237661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395536" y="260648"/>
            <a:ext cx="7814692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Titelmasterformat durch Klicken bearbeiten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8" name="Grafik 7" descr="D:\Daten\Christine\Klöber KASSEL 2014\aktuelle Mandanten 0903\Hauswirtschaft 4.0\DHWiR\Marketing\DHWiR_Logo_RGB-_ohne-ev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8679"/>
            <a:ext cx="2016626" cy="383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98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92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323528" y="762084"/>
            <a:ext cx="8363272" cy="2621"/>
          </a:xfrm>
          <a:prstGeom prst="line">
            <a:avLst/>
          </a:prstGeom>
          <a:ln w="5715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39552" y="6356350"/>
            <a:ext cx="288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Jahrestagung dgh Stuttgart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2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D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D050"/>
        </a:buClr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uenrat.de/" TargetMode="External"/><Relationship Id="rId2" Type="http://schemas.openxmlformats.org/officeDocument/2006/relationships/hyperlink" Target="http://www.gleichstellungsbericht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1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GB" sz="4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22" y="1772816"/>
            <a:ext cx="6396914" cy="35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8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10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GB" sz="4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22" y="1772816"/>
            <a:ext cx="6396914" cy="35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Das </a:t>
            </a:r>
            <a:r>
              <a:rPr lang="en-GB" dirty="0"/>
              <a:t>H </a:t>
            </a:r>
            <a:r>
              <a:rPr lang="en-GB" dirty="0" err="1"/>
              <a:t>gehört</a:t>
            </a:r>
            <a:r>
              <a:rPr lang="en-GB" dirty="0"/>
              <a:t> </a:t>
            </a:r>
            <a:r>
              <a:rPr lang="en-GB" dirty="0" err="1"/>
              <a:t>dazu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Literaturhinweise:</a:t>
            </a:r>
          </a:p>
          <a:p>
            <a:r>
              <a:rPr lang="de-DE" dirty="0">
                <a:hlinkClick r:id="rId2"/>
              </a:rPr>
              <a:t>http://www.gleichstellungsbericht.de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www.frauenrat.de</a:t>
            </a:r>
            <a:endParaRPr lang="de-DE" dirty="0" smtClean="0"/>
          </a:p>
          <a:p>
            <a:r>
              <a:rPr lang="de-DE" u="sng" dirty="0">
                <a:solidFill>
                  <a:schemeClr val="accent1"/>
                </a:solidFill>
              </a:rPr>
              <a:t>www. care-revolution.org/</a:t>
            </a:r>
            <a:r>
              <a:rPr lang="de-DE" u="sng" dirty="0" err="1">
                <a:solidFill>
                  <a:schemeClr val="accent1"/>
                </a:solidFill>
              </a:rPr>
              <a:t>veroeffentlichungen</a:t>
            </a:r>
            <a:endParaRPr lang="de-DE" u="sng" dirty="0" smtClean="0">
              <a:solidFill>
                <a:schemeClr val="accent1"/>
              </a:solidFill>
            </a:endParaRPr>
          </a:p>
          <a:p>
            <a:r>
              <a:rPr lang="de-DE" sz="2000" dirty="0" err="1" smtClean="0"/>
              <a:t>M.Feulner</a:t>
            </a:r>
            <a:r>
              <a:rPr lang="de-DE" sz="2000" dirty="0" smtClean="0"/>
              <a:t>,  U. </a:t>
            </a:r>
            <a:r>
              <a:rPr lang="de-DE" sz="2000" dirty="0" err="1"/>
              <a:t>S</a:t>
            </a:r>
            <a:r>
              <a:rPr lang="de-DE" sz="2000" dirty="0" err="1" smtClean="0"/>
              <a:t>chukraft</a:t>
            </a:r>
            <a:r>
              <a:rPr lang="de-DE" sz="2000" dirty="0" smtClean="0"/>
              <a:t>,  </a:t>
            </a:r>
            <a:r>
              <a:rPr lang="de-DE" sz="2000" dirty="0" err="1" smtClean="0"/>
              <a:t>M.Sobotka</a:t>
            </a:r>
            <a:endParaRPr lang="de-DE" sz="2000" dirty="0" smtClean="0"/>
          </a:p>
          <a:p>
            <a:r>
              <a:rPr lang="de-DE" sz="2000" dirty="0" smtClean="0"/>
              <a:t>Den Alltag Leben</a:t>
            </a:r>
            <a:br>
              <a:rPr lang="de-DE" sz="2000" dirty="0" smtClean="0"/>
            </a:br>
            <a:r>
              <a:rPr lang="de-DE" sz="2000" dirty="0" smtClean="0"/>
              <a:t>Hrsg. Deutsche Gesellschaft für Hauswirtschaft e.V.  Rheine 2012</a:t>
            </a:r>
          </a:p>
          <a:p>
            <a:endParaRPr lang="de-DE" sz="2000" smtClean="0"/>
          </a:p>
          <a:p>
            <a:r>
              <a:rPr lang="de-DE" sz="2000" smtClean="0"/>
              <a:t>W</a:t>
            </a:r>
            <a:r>
              <a:rPr lang="de-DE" sz="2000" dirty="0" smtClean="0"/>
              <a:t>. Losemann </a:t>
            </a:r>
            <a:br>
              <a:rPr lang="de-DE" sz="2000" dirty="0" smtClean="0"/>
            </a:br>
            <a:r>
              <a:rPr lang="de-DE" sz="2000" dirty="0" smtClean="0"/>
              <a:t> Haushaltsnahe Dienstleistungsbetriebe- ein boomender Markt </a:t>
            </a:r>
            <a:br>
              <a:rPr lang="de-DE" sz="2000" dirty="0" smtClean="0"/>
            </a:br>
            <a:r>
              <a:rPr lang="de-DE" sz="2000" dirty="0" smtClean="0"/>
              <a:t>in Fundus Ausgabe 4/2017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Deutsche Gesellschaft für Hauswirtschaft</a:t>
            </a:r>
            <a:br>
              <a:rPr lang="de-DE" sz="2000" dirty="0" smtClean="0"/>
            </a:br>
            <a:r>
              <a:rPr lang="de-DE" sz="2000" dirty="0" smtClean="0"/>
              <a:t>Werteorientiertes Handeln in der Hauswirtschaft</a:t>
            </a:r>
            <a:br>
              <a:rPr lang="de-DE" sz="2000" dirty="0" smtClean="0"/>
            </a:br>
            <a:r>
              <a:rPr lang="de-DE" sz="2000" dirty="0" smtClean="0"/>
              <a:t>Lambertus Verlag Freiburg 2017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Das H gehört dazu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800" dirty="0" smtClean="0"/>
              <a:t>Sorgearbeit (Care) umfasst Tätigkeiten der Zuwendung, Versorgung und Pflege für sich und andere</a:t>
            </a:r>
          </a:p>
          <a:p>
            <a:r>
              <a:rPr lang="de-DE" sz="2800" dirty="0" smtClean="0"/>
              <a:t>Alle relevanten Berufe lassen sich zusammenfassen in</a:t>
            </a:r>
            <a:endParaRPr lang="de-DE" sz="2800" dirty="0"/>
          </a:p>
          <a:p>
            <a:pPr algn="ctr"/>
            <a:endParaRPr lang="de-DE" sz="4000" dirty="0" smtClean="0"/>
          </a:p>
          <a:p>
            <a:pPr algn="ctr"/>
            <a:r>
              <a:rPr lang="de-DE" sz="4000" dirty="0" smtClean="0"/>
              <a:t>SAGE  (2009)</a:t>
            </a:r>
          </a:p>
          <a:p>
            <a:endParaRPr lang="de-DE" dirty="0"/>
          </a:p>
          <a:p>
            <a:pPr algn="ctr"/>
            <a:r>
              <a:rPr lang="de-DE" sz="4800" dirty="0" smtClean="0"/>
              <a:t>SA</a:t>
            </a:r>
            <a:r>
              <a:rPr lang="de-DE" sz="6000" b="1" dirty="0" smtClean="0"/>
              <a:t>H</a:t>
            </a:r>
            <a:r>
              <a:rPr lang="de-DE" sz="4800" dirty="0" smtClean="0"/>
              <a:t>GE( 2017) </a:t>
            </a:r>
          </a:p>
          <a:p>
            <a:pPr algn="ctr"/>
            <a:endParaRPr lang="en-GB" sz="4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Das </a:t>
            </a:r>
            <a:r>
              <a:rPr lang="de-DE" dirty="0" smtClean="0"/>
              <a:t>H gehört dazu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3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sz="4800" dirty="0" smtClean="0"/>
              <a:t>SA----</a:t>
            </a:r>
            <a:r>
              <a:rPr lang="de-DE" dirty="0" smtClean="0"/>
              <a:t>Soziale Arbeit</a:t>
            </a:r>
          </a:p>
          <a:p>
            <a:endParaRPr lang="de-DE" dirty="0"/>
          </a:p>
          <a:p>
            <a:r>
              <a:rPr lang="de-DE" sz="4800" dirty="0" smtClean="0"/>
              <a:t>H--- </a:t>
            </a:r>
            <a:r>
              <a:rPr lang="de-DE" dirty="0" smtClean="0"/>
              <a:t>Haushaltsnahe Dienstleistungen / Hauswirtschaft</a:t>
            </a:r>
          </a:p>
          <a:p>
            <a:endParaRPr lang="de-DE" dirty="0"/>
          </a:p>
          <a:p>
            <a:r>
              <a:rPr lang="de-DE" sz="4800" dirty="0" smtClean="0"/>
              <a:t>G---</a:t>
            </a:r>
            <a:r>
              <a:rPr lang="de-DE" dirty="0" smtClean="0"/>
              <a:t> Gesundheit</a:t>
            </a:r>
          </a:p>
          <a:p>
            <a:endParaRPr lang="de-DE" dirty="0"/>
          </a:p>
          <a:p>
            <a:r>
              <a:rPr lang="de-DE" sz="4800" dirty="0" smtClean="0"/>
              <a:t>E---</a:t>
            </a:r>
            <a:r>
              <a:rPr lang="de-DE" dirty="0" smtClean="0"/>
              <a:t> Erziehung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Das </a:t>
            </a:r>
            <a:r>
              <a:rPr lang="de-DE" dirty="0" smtClean="0"/>
              <a:t>H gehört dazu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4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sz="3600" b="1" dirty="0" smtClean="0"/>
              <a:t>SAHGE</a:t>
            </a:r>
            <a:r>
              <a:rPr lang="de-DE" dirty="0" smtClean="0"/>
              <a:t> Berufe 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Wirtschaftsfaktor keine Kostenverursacher 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haben einen aktuellen Arbeitsmarktanteil von 18 %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80 % der hier Beschäftigten sind weiblich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Das </a:t>
            </a:r>
            <a:r>
              <a:rPr lang="de-DE" dirty="0" smtClean="0"/>
              <a:t>H gehört dazu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800" b="1" dirty="0" smtClean="0"/>
              <a:t>Die politische Situation nutzen</a:t>
            </a:r>
            <a:br>
              <a:rPr lang="de-DE" sz="2800" b="1" dirty="0" smtClean="0"/>
            </a:br>
            <a:endParaRPr lang="de-DE" sz="28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Gutachten der Sachverständigenkommission für den Zweiten Gleichstellungsbericht wird von der Politik ernst genommen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Aussagen des Koalitionsvertrages beziehen sich eindeutig auf dessen Forderungen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Der Deutsche Frauenrat hat die Aufwertung der SAHGE Berufe zu einem Schwerpunktthema gemacht. 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Das </a:t>
            </a:r>
            <a:r>
              <a:rPr lang="en-GB" dirty="0"/>
              <a:t>H </a:t>
            </a:r>
            <a:r>
              <a:rPr lang="en-GB" dirty="0" err="1"/>
              <a:t>gehört</a:t>
            </a:r>
            <a:r>
              <a:rPr lang="en-GB" dirty="0"/>
              <a:t> </a:t>
            </a:r>
            <a:r>
              <a:rPr lang="en-GB" dirty="0" err="1"/>
              <a:t>dazu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sz="3200" b="1" dirty="0" smtClean="0"/>
              <a:t>Sozialrechtpolitische Voraussetzungen</a:t>
            </a:r>
            <a:endParaRPr lang="de-DE" sz="3200" b="1" dirty="0" smtClean="0"/>
          </a:p>
          <a:p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de-DE" sz="3200" dirty="0" smtClean="0"/>
              <a:t>Neue Wohnkonzepte für Senioren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3200" dirty="0" smtClean="0"/>
              <a:t>Sachleistungen nach § 36 Pflegeversicherung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3200" dirty="0" smtClean="0"/>
              <a:t>Unterstützung im Alltag nach § 45 a Pflegeversicherung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3200" dirty="0" smtClean="0"/>
              <a:t>Teilhabe am Leben der </a:t>
            </a:r>
            <a:r>
              <a:rPr lang="de-DE" sz="3200" dirty="0"/>
              <a:t>Gesellschaft </a:t>
            </a:r>
            <a:r>
              <a:rPr lang="de-DE" sz="3200" dirty="0" smtClean="0"/>
              <a:t>durch selbstbestimmtes Leben § 4 Bundesteilhabegesetz </a:t>
            </a:r>
            <a:endParaRPr lang="de-DE" sz="3200" dirty="0"/>
          </a:p>
          <a:p>
            <a:pPr marL="342900" indent="-342900">
              <a:buFont typeface="Wingdings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Das </a:t>
            </a:r>
            <a:r>
              <a:rPr lang="en-GB" dirty="0"/>
              <a:t>H </a:t>
            </a:r>
            <a:r>
              <a:rPr lang="en-GB" dirty="0" err="1"/>
              <a:t>gehört</a:t>
            </a:r>
            <a:r>
              <a:rPr lang="en-GB" dirty="0"/>
              <a:t> </a:t>
            </a:r>
            <a:r>
              <a:rPr lang="en-GB" dirty="0" err="1"/>
              <a:t>dazu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SAHGE Berufe zu Lebensberufen machen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3600" dirty="0" smtClean="0"/>
              <a:t>Anerkennung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3600" dirty="0" smtClean="0"/>
              <a:t>Entlohnung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3600" dirty="0" smtClean="0"/>
              <a:t>Beschäftigungsverhältnisse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3600" dirty="0" smtClean="0"/>
              <a:t>Arbeitsbelastung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sz="3600" dirty="0" smtClean="0"/>
              <a:t>Karrierechancen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Das </a:t>
            </a:r>
            <a:r>
              <a:rPr lang="en-GB" dirty="0"/>
              <a:t>H </a:t>
            </a:r>
            <a:r>
              <a:rPr lang="en-GB" dirty="0" err="1"/>
              <a:t>gehört</a:t>
            </a:r>
            <a:r>
              <a:rPr lang="en-GB" dirty="0"/>
              <a:t> </a:t>
            </a:r>
            <a:r>
              <a:rPr lang="en-GB" dirty="0" err="1"/>
              <a:t>dazu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800" b="1" dirty="0" smtClean="0"/>
              <a:t>Aktivitäten des </a:t>
            </a:r>
            <a:r>
              <a:rPr lang="de-DE" sz="2800" b="1" dirty="0" err="1" smtClean="0"/>
              <a:t>DHWiR</a:t>
            </a:r>
            <a:endParaRPr lang="de-DE" sz="28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Gespräche mit den zuständigen Ministerien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Presseerklärung während der Koalitionsverhandlungen, dass bei der Festlegung des Fachkraftquote hauswirtschaftliche Leistungen berücksichtigt werden müssen.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Positionspapier mit der Forderung, dass zur Qualitätssicherung in Einrichtungen der Kindertagesstätten auch ein Hauswirtschaftskonzept gehört.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de-DE" dirty="0" smtClean="0"/>
              <a:t>Gespräche auf Vorstandsebene mit Verbänden der Pflege und von Familien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endParaRPr lang="de-DE" dirty="0" smtClean="0"/>
          </a:p>
          <a:p>
            <a:pPr marL="342900" indent="-342900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Das </a:t>
            </a:r>
            <a:r>
              <a:rPr lang="en-GB" dirty="0"/>
              <a:t>H </a:t>
            </a:r>
            <a:r>
              <a:rPr lang="en-GB" dirty="0" err="1"/>
              <a:t>gehört</a:t>
            </a:r>
            <a:r>
              <a:rPr lang="en-GB" dirty="0"/>
              <a:t> </a:t>
            </a:r>
            <a:r>
              <a:rPr lang="en-GB" dirty="0" err="1"/>
              <a:t>dazu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2AF740-A039-4C1D-B1E4-BA2DC894F2DC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/>
              <a:t>Was können Sie vor Ort tun?</a:t>
            </a:r>
          </a:p>
          <a:p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/>
              <a:t>Selbstbewusst in multiprofessionellen</a:t>
            </a:r>
            <a:br>
              <a:rPr lang="de-DE" dirty="0"/>
            </a:br>
            <a:r>
              <a:rPr lang="de-DE" dirty="0"/>
              <a:t> Teams mitarbeiten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/>
              <a:t>In berufsbildenden Schulen </a:t>
            </a:r>
            <a:br>
              <a:rPr lang="de-DE" dirty="0"/>
            </a:br>
            <a:r>
              <a:rPr lang="de-DE" dirty="0"/>
              <a:t>die gleichberechtigte Zusammenarbeit </a:t>
            </a:r>
            <a:br>
              <a:rPr lang="de-DE" dirty="0"/>
            </a:br>
            <a:r>
              <a:rPr lang="de-DE" dirty="0"/>
              <a:t>innerhalb der Schulformen einfordern</a:t>
            </a:r>
            <a:br>
              <a:rPr lang="de-DE" dirty="0"/>
            </a:br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/>
              <a:t>Gemeinsame Projekte </a:t>
            </a:r>
          </a:p>
          <a:p>
            <a:pPr marL="342900" indent="-342900">
              <a:buFont typeface="Wingdings" pitchFamily="2" charset="2"/>
              <a:buChar char="Ø"/>
            </a:pPr>
            <a:endParaRPr lang="de-DE" dirty="0"/>
          </a:p>
          <a:p>
            <a:pPr marL="342900" indent="-342900">
              <a:buFont typeface="Wingdings" pitchFamily="2" charset="2"/>
              <a:buChar char="Ø"/>
            </a:pPr>
            <a:r>
              <a:rPr lang="de-DE" dirty="0"/>
              <a:t> über SAHGE reden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????????????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Zukunftsberuf Hauswirtschaft </a:t>
            </a:r>
            <a:r>
              <a:rPr lang="de-DE" sz="1800" b="1" dirty="0" smtClean="0">
                <a:solidFill>
                  <a:srgbClr val="FF0000"/>
                </a:solidFill>
              </a:rPr>
              <a:t>! </a:t>
            </a:r>
            <a:r>
              <a:rPr lang="de-DE" dirty="0" smtClean="0">
                <a:solidFill>
                  <a:prstClr val="white">
                    <a:lumMod val="50000"/>
                  </a:prstClr>
                </a:solidFill>
              </a:rPr>
              <a:t>17.März 2018</a:t>
            </a:r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58" y="1017588"/>
            <a:ext cx="2988121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0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Bildschirmpräsentation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1_Larissa</vt:lpstr>
      <vt:lpstr>PowerPoint-Präsentation</vt:lpstr>
      <vt:lpstr>Das H gehört dazu</vt:lpstr>
      <vt:lpstr>Das H gehört dazu</vt:lpstr>
      <vt:lpstr>Das H gehört dazu</vt:lpstr>
      <vt:lpstr>Das H gehört dazu</vt:lpstr>
      <vt:lpstr>Das H gehört dazu</vt:lpstr>
      <vt:lpstr>Das H gehört dazu</vt:lpstr>
      <vt:lpstr>Das H gehört dazu</vt:lpstr>
      <vt:lpstr>Das H gehört dazu</vt:lpstr>
      <vt:lpstr>PowerPoint-Präsentation</vt:lpstr>
      <vt:lpstr>Das H gehört dazu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H&amp;T</dc:creator>
  <cp:lastModifiedBy>H&amp;T</cp:lastModifiedBy>
  <cp:revision>19</cp:revision>
  <dcterms:created xsi:type="dcterms:W3CDTF">2018-02-12T10:22:17Z</dcterms:created>
  <dcterms:modified xsi:type="dcterms:W3CDTF">2018-03-18T10:29:26Z</dcterms:modified>
</cp:coreProperties>
</file>